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72" r:id="rId3"/>
    <p:sldId id="273" r:id="rId4"/>
    <p:sldId id="274" r:id="rId5"/>
    <p:sldId id="275" r:id="rId6"/>
    <p:sldId id="276" r:id="rId7"/>
    <p:sldId id="277" r:id="rId8"/>
    <p:sldId id="278" r:id="rId9"/>
    <p:sldId id="279" r:id="rId10"/>
    <p:sldId id="28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6CD2ACF-B5EB-4842-8F90-1813C6C96137}" type="datetimeFigureOut">
              <a:rPr lang="ar-IQ" smtClean="0"/>
              <a:t>26/05/1444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179E4F-3001-4DFA-9EDF-170A7ECF4EC7}" type="slidenum">
              <a:rPr lang="ar-IQ" smtClean="0"/>
              <a:t>‹#›</a:t>
            </a:fld>
            <a:endParaRPr lang="ar-IQ"/>
          </a:p>
        </p:txBody>
      </p:sp>
    </p:spTree>
    <p:extLst>
      <p:ext uri="{BB962C8B-B14F-4D97-AF65-F5344CB8AC3E}">
        <p14:creationId xmlns:p14="http://schemas.microsoft.com/office/powerpoint/2010/main" val="5465311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26/05/1444</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26/05/1444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26/05/1444</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192072"/>
            <a:ext cx="7851648" cy="796768"/>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IQ" dirty="0">
                <a:solidFill>
                  <a:srgbClr val="FFFF00"/>
                </a:solidFill>
              </a:rPr>
              <a:t> </a:t>
            </a:r>
            <a:br>
              <a:rPr lang="ar-IQ" dirty="0">
                <a:solidFill>
                  <a:srgbClr val="FFFF00"/>
                </a:solidFill>
              </a:rPr>
            </a:br>
            <a:r>
              <a:rPr lang="ar-IQ" dirty="0" smtClean="0">
                <a:solidFill>
                  <a:srgbClr val="FFFF00"/>
                </a:solidFill>
              </a:rPr>
              <a:t>المادة :اسس التربية </a:t>
            </a:r>
            <a:endParaRPr lang="ar-IQ" sz="4000" dirty="0">
              <a:solidFill>
                <a:srgbClr val="FFFF00"/>
              </a:solidFill>
            </a:endParaRPr>
          </a:p>
        </p:txBody>
      </p:sp>
      <p:sp>
        <p:nvSpPr>
          <p:cNvPr id="3" name="عنوان فرعي 2"/>
          <p:cNvSpPr>
            <a:spLocks noGrp="1"/>
          </p:cNvSpPr>
          <p:nvPr>
            <p:ph type="subTitle" idx="1"/>
          </p:nvPr>
        </p:nvSpPr>
        <p:spPr>
          <a:xfrm>
            <a:off x="705947" y="2708920"/>
            <a:ext cx="7756560" cy="1968624"/>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IQ" dirty="0">
                <a:solidFill>
                  <a:srgbClr val="FF0000"/>
                </a:solidFill>
              </a:rPr>
              <a:t> </a:t>
            </a:r>
            <a:r>
              <a:rPr lang="ar-IQ" b="1" dirty="0" smtClean="0">
                <a:solidFill>
                  <a:srgbClr val="FF0000"/>
                </a:solidFill>
              </a:rPr>
              <a:t>م.د.آفاق لازم عبد اللطيف </a:t>
            </a:r>
          </a:p>
          <a:p>
            <a:pPr algn="ctr"/>
            <a:r>
              <a:rPr lang="ar-IQ" b="1" dirty="0">
                <a:solidFill>
                  <a:srgbClr val="FF0000"/>
                </a:solidFill>
              </a:rPr>
              <a:t> </a:t>
            </a:r>
            <a:r>
              <a:rPr lang="ar-IQ" b="1" dirty="0" smtClean="0">
                <a:solidFill>
                  <a:srgbClr val="FF0000"/>
                </a:solidFill>
              </a:rPr>
              <a:t>المرحلة : الاولى </a:t>
            </a:r>
          </a:p>
          <a:p>
            <a:pPr algn="ctr"/>
            <a:r>
              <a:rPr lang="ar-IQ" b="1" dirty="0" smtClean="0">
                <a:solidFill>
                  <a:srgbClr val="FF0000"/>
                </a:solidFill>
              </a:rPr>
              <a:t>القسم :اللغة العربية  الدراسة الصباحية  </a:t>
            </a:r>
            <a:endParaRPr lang="ar-IQ" b="1" dirty="0">
              <a:solidFill>
                <a:srgbClr val="FF0000"/>
              </a:solidFill>
            </a:endParaRP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683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7736210" y="0"/>
            <a:ext cx="1407790" cy="1192072"/>
          </a:xfrm>
          <a:prstGeom prst="rect">
            <a:avLst/>
          </a:prstGeom>
          <a:noFill/>
          <a:ln>
            <a:noFill/>
          </a:ln>
        </p:spPr>
      </p:pic>
    </p:spTree>
    <p:extLst>
      <p:ext uri="{BB962C8B-B14F-4D97-AF65-F5344CB8AC3E}">
        <p14:creationId xmlns:p14="http://schemas.microsoft.com/office/powerpoint/2010/main" val="3664733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103774"/>
            <a:ext cx="7704856" cy="2099998"/>
          </a:xfrm>
          <a:prstGeom prst="rect">
            <a:avLst/>
          </a:prstGeom>
        </p:spPr>
        <p:txBody>
          <a:bodyPr wrap="square">
            <a:spAutoFit/>
          </a:bodyPr>
          <a:lstStyle/>
          <a:p>
            <a:pPr algn="just">
              <a:lnSpc>
                <a:spcPct val="115000"/>
              </a:lnSpc>
              <a:spcAft>
                <a:spcPts val="1000"/>
              </a:spcAft>
            </a:pPr>
            <a:r>
              <a:rPr lang="ar-SA" sz="2400" b="1" dirty="0">
                <a:solidFill>
                  <a:srgbClr val="FF0000"/>
                </a:solidFill>
                <a:latin typeface="Calibri"/>
                <a:ea typeface="Calibri"/>
                <a:cs typeface="Arial"/>
              </a:rPr>
              <a:t>رابعاً:نظرية التكيف : </a:t>
            </a:r>
            <a:endParaRPr lang="en-US" sz="2400" dirty="0">
              <a:solidFill>
                <a:srgbClr val="FF0000"/>
              </a:solidFill>
              <a:latin typeface="Calibri"/>
              <a:ea typeface="Calibri"/>
              <a:cs typeface="Arial"/>
            </a:endParaRPr>
          </a:p>
          <a:p>
            <a:pPr algn="just">
              <a:lnSpc>
                <a:spcPct val="115000"/>
              </a:lnSpc>
              <a:spcAft>
                <a:spcPts val="1000"/>
              </a:spcAft>
            </a:pPr>
            <a:r>
              <a:rPr lang="ar-SA" sz="2800" dirty="0">
                <a:latin typeface="Calibri"/>
                <a:ea typeface="Calibri"/>
                <a:cs typeface="Arial"/>
              </a:rPr>
              <a:t>وھذه النظریة تقول بأن التربیة عملیة تكیف أو تفاعل بین الإنسان والبیئة التي یعیش فیھا وبمقتضى ھذه النظریة فأن وظیفة المعلم ھو مساعدة التلمیذ على التكیف مع بیئته</a:t>
            </a:r>
            <a:r>
              <a:rPr lang="en-US" sz="2800" dirty="0">
                <a:latin typeface="Calibri"/>
                <a:ea typeface="Calibri"/>
                <a:cs typeface="Arial"/>
              </a:rPr>
              <a:t>.</a:t>
            </a:r>
            <a:endParaRPr lang="en-US" sz="2800" dirty="0">
              <a:effectLst/>
              <a:latin typeface="Calibri"/>
              <a:ea typeface="Calibri"/>
              <a:cs typeface="Arial"/>
            </a:endParaRPr>
          </a:p>
        </p:txBody>
      </p:sp>
    </p:spTree>
    <p:extLst>
      <p:ext uri="{BB962C8B-B14F-4D97-AF65-F5344CB8AC3E}">
        <p14:creationId xmlns:p14="http://schemas.microsoft.com/office/powerpoint/2010/main" val="157592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424936" cy="4799263"/>
          </a:xfrm>
          <a:prstGeom prst="rect">
            <a:avLst/>
          </a:prstGeom>
        </p:spPr>
        <p:txBody>
          <a:bodyPr wrap="square">
            <a:spAutoFit/>
          </a:bodyPr>
          <a:lstStyle/>
          <a:p>
            <a:pPr algn="ctr">
              <a:lnSpc>
                <a:spcPct val="115000"/>
              </a:lnSpc>
              <a:spcAft>
                <a:spcPts val="1000"/>
              </a:spcAft>
            </a:pPr>
            <a:r>
              <a:rPr lang="ar-SA" sz="2800" b="1" dirty="0">
                <a:solidFill>
                  <a:srgbClr val="FF0000"/>
                </a:solidFill>
                <a:latin typeface="Calibri"/>
                <a:ea typeface="Calibri"/>
                <a:cs typeface="Arial"/>
              </a:rPr>
              <a:t>المحاضرة الثامنة : التربية في العصر الحديث</a:t>
            </a:r>
            <a:endParaRPr lang="en-US" sz="2800" dirty="0">
              <a:solidFill>
                <a:srgbClr val="FF0000"/>
              </a:solidFill>
              <a:latin typeface="Calibri"/>
              <a:ea typeface="Calibri"/>
              <a:cs typeface="Arial"/>
            </a:endParaRPr>
          </a:p>
          <a:p>
            <a:pPr algn="just">
              <a:lnSpc>
                <a:spcPct val="115000"/>
              </a:lnSpc>
              <a:spcAft>
                <a:spcPts val="1000"/>
              </a:spcAft>
            </a:pPr>
            <a:r>
              <a:rPr lang="ar-SA" sz="2000" dirty="0">
                <a:latin typeface="Calibri"/>
                <a:ea typeface="Calibri"/>
                <a:cs typeface="Arial"/>
              </a:rPr>
              <a:t>وتبدأ من القرن التاسع عشر حتى الفترة المعاصرة وتتمیز ھذه الفترة بأن التطبیق العلمي والتقني ھما ابرز القوى الموجھة للتربیة . ومن أھم سمات التربیة في العصر الحدیث ما یلي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١</a:t>
            </a:r>
            <a:r>
              <a:rPr lang="en-US" sz="2000" dirty="0">
                <a:latin typeface="Calibri"/>
                <a:ea typeface="Calibri"/>
                <a:cs typeface="Arial"/>
              </a:rPr>
              <a:t> – </a:t>
            </a:r>
            <a:r>
              <a:rPr lang="ar-SA" sz="2000" dirty="0">
                <a:latin typeface="Calibri"/>
                <a:ea typeface="Calibri"/>
                <a:cs typeface="Arial"/>
              </a:rPr>
              <a:t>التربیة ھي العملیة الموجھة نحو تفجیر قدرات الفرد وطاقاتھ</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٢</a:t>
            </a:r>
            <a:r>
              <a:rPr lang="en-US" sz="2000" dirty="0">
                <a:latin typeface="Calibri"/>
                <a:ea typeface="Calibri"/>
                <a:cs typeface="Arial"/>
              </a:rPr>
              <a:t> – </a:t>
            </a:r>
            <a:r>
              <a:rPr lang="ar-SA" sz="2000" dirty="0">
                <a:latin typeface="Calibri"/>
                <a:ea typeface="Calibri"/>
                <a:cs typeface="Arial"/>
              </a:rPr>
              <a:t>التربیة متقدمة على التعلیم وأعطیت اھتماما ً كبیرا ً من الدول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٣</a:t>
            </a:r>
            <a:r>
              <a:rPr lang="en-US" sz="2000" dirty="0">
                <a:latin typeface="Calibri"/>
                <a:ea typeface="Calibri"/>
                <a:cs typeface="Arial"/>
              </a:rPr>
              <a:t> – </a:t>
            </a:r>
            <a:r>
              <a:rPr lang="ar-SA" sz="2000" dirty="0">
                <a:latin typeface="Calibri"/>
                <a:ea typeface="Calibri"/>
                <a:cs typeface="Arial"/>
              </a:rPr>
              <a:t>الإنسان ھو محور العملیة التربویة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٤</a:t>
            </a:r>
            <a:r>
              <a:rPr lang="en-US" sz="2000" dirty="0">
                <a:latin typeface="Calibri"/>
                <a:ea typeface="Calibri"/>
                <a:cs typeface="Arial"/>
              </a:rPr>
              <a:t> – </a:t>
            </a:r>
            <a:r>
              <a:rPr lang="ar-SA" sz="2000" dirty="0">
                <a:latin typeface="Calibri"/>
                <a:ea typeface="Calibri"/>
                <a:cs typeface="Arial"/>
              </a:rPr>
              <a:t>معرفة اھمیة دور المعلم في العملیة التربویة والاھتمام بأعداده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 ٥</a:t>
            </a:r>
            <a:r>
              <a:rPr lang="en-US" sz="2000" dirty="0">
                <a:latin typeface="Calibri"/>
                <a:ea typeface="Calibri"/>
                <a:cs typeface="Arial"/>
              </a:rPr>
              <a:t> – </a:t>
            </a:r>
            <a:r>
              <a:rPr lang="ar-SA" sz="2000" dirty="0">
                <a:latin typeface="Calibri"/>
                <a:ea typeface="Calibri"/>
                <a:cs typeface="Arial"/>
              </a:rPr>
              <a:t>توثیق الصلة بین العملیة التربویة بشكل عام والحاجات الاجتماعیة بشكل خاص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 ٦</a:t>
            </a:r>
            <a:r>
              <a:rPr lang="en-US" sz="2000" dirty="0">
                <a:latin typeface="Calibri"/>
                <a:ea typeface="Calibri"/>
                <a:cs typeface="Arial"/>
              </a:rPr>
              <a:t> – </a:t>
            </a:r>
            <a:r>
              <a:rPr lang="ar-SA" sz="2000" dirty="0">
                <a:latin typeface="Calibri"/>
                <a:ea typeface="Calibri"/>
                <a:cs typeface="Arial"/>
              </a:rPr>
              <a:t>الاھتمام موجھ نحو التوسع في استخدام التقنیات التربویة واستثمارھا في عملیة التربیة </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 ٧</a:t>
            </a:r>
            <a:r>
              <a:rPr lang="en-US" sz="2000" dirty="0">
                <a:latin typeface="Calibri"/>
                <a:ea typeface="Calibri"/>
                <a:cs typeface="Arial"/>
              </a:rPr>
              <a:t> – </a:t>
            </a:r>
            <a:r>
              <a:rPr lang="ar-SA" sz="2000" dirty="0">
                <a:latin typeface="Calibri"/>
                <a:ea typeface="Calibri"/>
                <a:cs typeface="Arial"/>
              </a:rPr>
              <a:t>ینظر للعملیة التربویة على انھا نظام خاص متعدد العناصر وله محلاته وعملیات ومخرجاته</a:t>
            </a:r>
            <a:r>
              <a:rPr lang="en-US" sz="2000" dirty="0">
                <a:latin typeface="Calibri"/>
                <a:ea typeface="Calibri"/>
                <a:cs typeface="Arial"/>
              </a:rPr>
              <a:t> </a:t>
            </a:r>
            <a:r>
              <a:rPr lang="en-US" dirty="0">
                <a:latin typeface="Calibri"/>
                <a:ea typeface="Calibri"/>
                <a:cs typeface="Arial"/>
              </a:rPr>
              <a:t>.</a:t>
            </a:r>
            <a:endParaRPr lang="en-US" sz="1400" dirty="0">
              <a:effectLst/>
              <a:latin typeface="Calibri"/>
              <a:ea typeface="Calibri"/>
              <a:cs typeface="Arial"/>
            </a:endParaRPr>
          </a:p>
        </p:txBody>
      </p:sp>
    </p:spTree>
    <p:extLst>
      <p:ext uri="{BB962C8B-B14F-4D97-AF65-F5344CB8AC3E}">
        <p14:creationId xmlns:p14="http://schemas.microsoft.com/office/powerpoint/2010/main" val="314605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188640"/>
            <a:ext cx="8424936" cy="6279668"/>
          </a:xfrm>
          <a:prstGeom prst="rect">
            <a:avLst/>
          </a:prstGeom>
        </p:spPr>
        <p:txBody>
          <a:bodyPr wrap="square">
            <a:spAutoFit/>
          </a:bodyPr>
          <a:lstStyle/>
          <a:p>
            <a:pPr algn="just">
              <a:lnSpc>
                <a:spcPct val="115000"/>
              </a:lnSpc>
              <a:spcAft>
                <a:spcPts val="1000"/>
              </a:spcAft>
            </a:pPr>
            <a:r>
              <a:rPr lang="ar-SA" sz="3600" b="1" dirty="0">
                <a:solidFill>
                  <a:srgbClr val="FF0000"/>
                </a:solidFill>
                <a:latin typeface="Calibri"/>
                <a:ea typeface="Calibri"/>
                <a:cs typeface="Arial"/>
              </a:rPr>
              <a:t>أعلام الفكر التربوي الغربي :</a:t>
            </a:r>
            <a:endParaRPr lang="en-US" sz="3600" dirty="0">
              <a:solidFill>
                <a:srgbClr val="FF0000"/>
              </a:solidFill>
              <a:latin typeface="Calibri"/>
              <a:ea typeface="Calibri"/>
              <a:cs typeface="Arial"/>
            </a:endParaRPr>
          </a:p>
          <a:p>
            <a:pPr algn="just">
              <a:lnSpc>
                <a:spcPct val="115000"/>
              </a:lnSpc>
              <a:spcAft>
                <a:spcPts val="1000"/>
              </a:spcAft>
            </a:pPr>
            <a:r>
              <a:rPr lang="ar-SA" sz="2000" dirty="0">
                <a:latin typeface="Calibri"/>
                <a:ea typeface="Calibri"/>
                <a:cs typeface="Arial"/>
              </a:rPr>
              <a:t>اولاً:</a:t>
            </a:r>
            <a:r>
              <a:rPr lang="ar-SA" sz="2000" b="1" dirty="0">
                <a:latin typeface="Calibri"/>
                <a:ea typeface="Calibri"/>
                <a:cs typeface="Arial"/>
              </a:rPr>
              <a:t>جان جاك روسو</a:t>
            </a:r>
            <a:r>
              <a:rPr lang="en-US" sz="2000" dirty="0">
                <a:latin typeface="Calibri"/>
                <a:ea typeface="Calibri"/>
                <a:cs typeface="Arial"/>
              </a:rPr>
              <a:t>: </a:t>
            </a:r>
            <a:r>
              <a:rPr lang="ar-SA" sz="2000" dirty="0">
                <a:latin typeface="Calibri"/>
                <a:ea typeface="Calibri"/>
                <a:cs typeface="Arial"/>
              </a:rPr>
              <a:t>ولد في جنیف عام ( ١٧١٢ ) م ثم أصبح واحدا ً من ابرز مفكري القرن الثامن عشر بفرنسا لإسھاماته الكبرى في التنویر والتمھید للثورة الفرنسیة التي أثرت بدورھا في أوربا اولا ً ثم في القارات كلھا . كان روسو عالما ً موسوعیا ً لھ عطاء كبیر في أكثر من میدان ، فقد كان مفكرا ً سیاسیا ً وعالم أخلاق وعارفا ً بالفنون والآداب ومتضلعا ً في علم النبات وتركزت شھرته في الفكر السیاسي والتربیة ، مات سنة ( ١٧٧٨ ) م تاركا ً مجموعة من المؤلفات أھمھا ( الاعترافات ) و ( تأملات المتجول المنفرد ) و ( ایمیل ) الذي تضمن قواعد تربویة جدیدة وغیر معھودة في بیئة ذلك الزمان والذي اعتبره الكثیرون ثورة في التربیة</a:t>
            </a:r>
            <a:r>
              <a:rPr lang="en-US" sz="2000" dirty="0">
                <a:latin typeface="Calibri"/>
                <a:ea typeface="Calibri"/>
                <a:cs typeface="Arial"/>
              </a:rPr>
              <a:t> . </a:t>
            </a:r>
            <a:r>
              <a:rPr lang="ar-SA" sz="2000" dirty="0">
                <a:latin typeface="Calibri"/>
                <a:ea typeface="Calibri"/>
                <a:cs typeface="Arial"/>
              </a:rPr>
              <a:t>ومثل كل العظماء ، فقد تباینت آراء الناس في روسو الى حد التناقض الصارخ ففي حین اعتبره بعضھم قدیسا ً حكم علیه آخرون بالجنون وجزم غیرھم بأنھ نبي بینما قال عنه البعض انه مرشد خطیر </a:t>
            </a:r>
            <a:endParaRPr lang="en-US" sz="2000" dirty="0">
              <a:latin typeface="Calibri"/>
              <a:ea typeface="Calibri"/>
              <a:cs typeface="Arial"/>
            </a:endParaRPr>
          </a:p>
          <a:p>
            <a:pPr algn="just">
              <a:lnSpc>
                <a:spcPct val="115000"/>
              </a:lnSpc>
              <a:spcAft>
                <a:spcPts val="1000"/>
              </a:spcAft>
            </a:pPr>
            <a:r>
              <a:rPr lang="en-US" sz="2000" dirty="0">
                <a:latin typeface="Calibri"/>
                <a:ea typeface="Calibri"/>
                <a:cs typeface="Arial"/>
              </a:rPr>
              <a:t>. </a:t>
            </a:r>
            <a:r>
              <a:rPr lang="ar-SA" sz="2000" dirty="0">
                <a:latin typeface="Calibri"/>
                <a:ea typeface="Calibri"/>
                <a:cs typeface="Arial"/>
              </a:rPr>
              <a:t>أهم الآراء التربوية لـ ( روسو</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١</a:t>
            </a:r>
            <a:r>
              <a:rPr lang="en-US" sz="2000" dirty="0">
                <a:latin typeface="Calibri"/>
                <a:ea typeface="Calibri"/>
                <a:cs typeface="Arial"/>
              </a:rPr>
              <a:t> .</a:t>
            </a:r>
            <a:r>
              <a:rPr lang="ar-SA" sz="2000" dirty="0">
                <a:latin typeface="Calibri"/>
                <a:ea typeface="Calibri"/>
                <a:cs typeface="Arial"/>
              </a:rPr>
              <a:t>أكد على أھمیة دور إلام في تربیة أطفالھا وعد تسلیمھم إلى مرضعات مرتزقات</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٢</a:t>
            </a:r>
            <a:r>
              <a:rPr lang="en-US" sz="2000" dirty="0">
                <a:latin typeface="Calibri"/>
                <a:ea typeface="Calibri"/>
                <a:cs typeface="Arial"/>
              </a:rPr>
              <a:t> .</a:t>
            </a:r>
            <a:r>
              <a:rPr lang="ar-SA" sz="2000" dirty="0">
                <a:latin typeface="Calibri"/>
                <a:ea typeface="Calibri"/>
                <a:cs typeface="Arial"/>
              </a:rPr>
              <a:t>أن تكون التربیة الأولى سلبیة أي لا تتضمن بث الفضیلة بل صیانة من الرذیلة وحفظ العقل من الخطأ</a:t>
            </a:r>
            <a:r>
              <a:rPr lang="en-US" sz="2000" dirty="0">
                <a:latin typeface="Calibri"/>
                <a:ea typeface="Calibri"/>
                <a:cs typeface="Arial"/>
              </a:rPr>
              <a:t> </a:t>
            </a:r>
            <a:r>
              <a:rPr lang="ar-SA" sz="2000" dirty="0" smtClean="0">
                <a:latin typeface="Calibri"/>
                <a:ea typeface="Calibri"/>
                <a:cs typeface="Arial"/>
              </a:rPr>
              <a:t>٣</a:t>
            </a:r>
            <a:r>
              <a:rPr lang="en-US" sz="2000" dirty="0" smtClean="0">
                <a:latin typeface="Calibri"/>
                <a:ea typeface="Calibri"/>
                <a:cs typeface="Arial"/>
              </a:rPr>
              <a:t> </a:t>
            </a:r>
            <a:r>
              <a:rPr lang="en-US" sz="2000" dirty="0">
                <a:latin typeface="Calibri"/>
                <a:ea typeface="Calibri"/>
                <a:cs typeface="Arial"/>
              </a:rPr>
              <a:t>.</a:t>
            </a:r>
            <a:r>
              <a:rPr lang="ar-SA" sz="2000" dirty="0">
                <a:latin typeface="Calibri"/>
                <a:ea typeface="Calibri"/>
                <a:cs typeface="Arial"/>
              </a:rPr>
              <a:t>عدم استخدام العقوبة البدنیة مع الأطفال</a:t>
            </a:r>
            <a:r>
              <a:rPr lang="en-US" sz="2000" dirty="0">
                <a:latin typeface="Calibri"/>
                <a:ea typeface="Calibri"/>
                <a:cs typeface="Arial"/>
              </a:rPr>
              <a:t> . </a:t>
            </a:r>
          </a:p>
          <a:p>
            <a:r>
              <a:rPr lang="ar-SA" sz="2000" dirty="0">
                <a:latin typeface="Calibri"/>
                <a:ea typeface="Calibri"/>
                <a:cs typeface="Arial"/>
              </a:rPr>
              <a:t>٤</a:t>
            </a:r>
            <a:r>
              <a:rPr lang="en-US" sz="2000" dirty="0">
                <a:latin typeface="Calibri"/>
                <a:ea typeface="Calibri"/>
                <a:cs typeface="Arial"/>
              </a:rPr>
              <a:t> .</a:t>
            </a:r>
            <a:r>
              <a:rPr lang="ar-SA" sz="2000" dirty="0">
                <a:latin typeface="Calibri"/>
                <a:ea typeface="Calibri"/>
                <a:cs typeface="Arial"/>
              </a:rPr>
              <a:t>عدم إكثار المعلم من استعمال الطریقة الإخباریة بل ینبغي إن یكون الطفل معلم نفسه</a:t>
            </a:r>
            <a:r>
              <a:rPr lang="ar-SA" sz="2000" dirty="0">
                <a:ea typeface="Calibri"/>
                <a:cs typeface="Calibri"/>
              </a:rPr>
              <a:t> </a:t>
            </a:r>
            <a:endParaRPr lang="ar-IQ" sz="2000" dirty="0"/>
          </a:p>
        </p:txBody>
      </p:sp>
    </p:spTree>
    <p:extLst>
      <p:ext uri="{BB962C8B-B14F-4D97-AF65-F5344CB8AC3E}">
        <p14:creationId xmlns:p14="http://schemas.microsoft.com/office/powerpoint/2010/main" val="38147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7830"/>
            <a:ext cx="8640960" cy="6852132"/>
          </a:xfrm>
          <a:prstGeom prst="rect">
            <a:avLst/>
          </a:prstGeom>
        </p:spPr>
        <p:txBody>
          <a:bodyPr wrap="square">
            <a:spAutoFit/>
          </a:bodyPr>
          <a:lstStyle/>
          <a:p>
            <a:pPr algn="just">
              <a:lnSpc>
                <a:spcPct val="115000"/>
              </a:lnSpc>
              <a:spcAft>
                <a:spcPts val="1000"/>
              </a:spcAft>
            </a:pPr>
            <a:r>
              <a:rPr lang="ar-SA" sz="2000" dirty="0">
                <a:latin typeface="Calibri"/>
                <a:ea typeface="Calibri"/>
                <a:cs typeface="Arial"/>
              </a:rPr>
              <a:t>٥</a:t>
            </a:r>
            <a:r>
              <a:rPr lang="en-US" sz="2000" dirty="0">
                <a:latin typeface="Calibri"/>
                <a:ea typeface="Calibri"/>
                <a:cs typeface="Arial"/>
              </a:rPr>
              <a:t> .</a:t>
            </a:r>
            <a:r>
              <a:rPr lang="ar-SA" sz="2000" dirty="0">
                <a:latin typeface="Calibri"/>
                <a:ea typeface="Calibri"/>
                <a:cs typeface="Arial"/>
              </a:rPr>
              <a:t>عدم تعلیم الطفل لغات أخرى حتى سن الثانیة عشرة وذلك لعجزه عن الحكم والفھم وعدم تمكنھ من المقارنة بین لغة إلام واللغات الأخرى</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٦</a:t>
            </a:r>
            <a:r>
              <a:rPr lang="en-US" sz="2000" dirty="0">
                <a:latin typeface="Calibri"/>
                <a:ea typeface="Calibri"/>
                <a:cs typeface="Arial"/>
              </a:rPr>
              <a:t> .</a:t>
            </a:r>
            <a:r>
              <a:rPr lang="ar-SA" sz="2000" dirty="0">
                <a:latin typeface="Calibri"/>
                <a:ea typeface="Calibri"/>
                <a:cs typeface="Arial"/>
              </a:rPr>
              <a:t>البدء بتدریس الأشیاء المحسوسة قبل المجردة وان تقدم المادة التعلیمیة بشكل مشوق</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٧</a:t>
            </a:r>
            <a:r>
              <a:rPr lang="en-US" sz="2000" dirty="0">
                <a:latin typeface="Calibri"/>
                <a:ea typeface="Calibri"/>
                <a:cs typeface="Arial"/>
              </a:rPr>
              <a:t> .</a:t>
            </a:r>
            <a:r>
              <a:rPr lang="ar-SA" sz="2000" dirty="0">
                <a:latin typeface="Calibri"/>
                <a:ea typeface="Calibri"/>
                <a:cs typeface="Arial"/>
              </a:rPr>
              <a:t>ترك الطفل للطبیعة یتعلم منھا ویدرس ما فیھا من نبات وحیوان وجماد حتى یقدر عظمة الخالق وقدرته وان لا یعتمد على الكتب وحدھا في التعلم</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٨</a:t>
            </a:r>
            <a:r>
              <a:rPr lang="en-US" sz="2000" dirty="0">
                <a:latin typeface="Calibri"/>
                <a:ea typeface="Calibri"/>
                <a:cs typeface="Arial"/>
              </a:rPr>
              <a:t> .</a:t>
            </a:r>
            <a:r>
              <a:rPr lang="ar-SA" sz="2000" dirty="0">
                <a:latin typeface="Calibri"/>
                <a:ea typeface="Calibri"/>
                <a:cs typeface="Arial"/>
              </a:rPr>
              <a:t>عدم الإكثار من الإرشاد وعدم الإفراط في الأوامر والنواھي لان الإكثار منھا یمیت شعور الطفل وقوة التفكیر لدیھ</a:t>
            </a:r>
            <a:r>
              <a:rPr lang="en-US" sz="2000" dirty="0">
                <a:latin typeface="Calibri"/>
                <a:ea typeface="Calibri"/>
                <a:cs typeface="Arial"/>
              </a:rPr>
              <a:t> .</a:t>
            </a:r>
          </a:p>
          <a:p>
            <a:pPr algn="just">
              <a:lnSpc>
                <a:spcPct val="115000"/>
              </a:lnSpc>
              <a:spcAft>
                <a:spcPts val="1000"/>
              </a:spcAft>
            </a:pPr>
            <a:r>
              <a:rPr lang="ar-SA" sz="2000" dirty="0">
                <a:latin typeface="Calibri"/>
                <a:ea typeface="Calibri"/>
                <a:cs typeface="Arial"/>
              </a:rPr>
              <a:t>ثانياً: </a:t>
            </a:r>
            <a:r>
              <a:rPr lang="ar-SA" sz="2400" b="1" dirty="0">
                <a:solidFill>
                  <a:srgbClr val="FF0000"/>
                </a:solidFill>
                <a:latin typeface="Calibri"/>
                <a:ea typeface="Calibri"/>
                <a:cs typeface="Arial"/>
              </a:rPr>
              <a:t>(بستالوزي) وآرائه التربوية</a:t>
            </a:r>
            <a:r>
              <a:rPr lang="ar-SA" sz="2400" dirty="0">
                <a:solidFill>
                  <a:srgbClr val="FF0000"/>
                </a:solidFill>
                <a:latin typeface="Calibri"/>
                <a:ea typeface="Calibri"/>
                <a:cs typeface="Arial"/>
              </a:rPr>
              <a:t> </a:t>
            </a:r>
            <a:endParaRPr lang="en-US" sz="2400" dirty="0">
              <a:solidFill>
                <a:srgbClr val="FF0000"/>
              </a:solidFill>
              <a:latin typeface="Calibri"/>
              <a:ea typeface="Calibri"/>
              <a:cs typeface="Arial"/>
            </a:endParaRPr>
          </a:p>
          <a:p>
            <a:pPr algn="just">
              <a:lnSpc>
                <a:spcPct val="115000"/>
              </a:lnSpc>
              <a:spcAft>
                <a:spcPts val="1000"/>
              </a:spcAft>
            </a:pPr>
            <a:r>
              <a:rPr lang="en-US" sz="2000" dirty="0">
                <a:latin typeface="Calibri"/>
                <a:ea typeface="Calibri"/>
                <a:cs typeface="Arial"/>
              </a:rPr>
              <a:t> : </a:t>
            </a:r>
            <a:r>
              <a:rPr lang="ar-SA" sz="2000" dirty="0">
                <a:latin typeface="Calibri"/>
                <a:ea typeface="Calibri"/>
                <a:cs typeface="Arial"/>
              </a:rPr>
              <a:t>ولادته ونشأته: ولد في مدینة زیورخ بسویسرا الألمانیة من عائلة متوسطة الحال</a:t>
            </a:r>
            <a:r>
              <a:rPr lang="en-US" sz="2000" dirty="0">
                <a:latin typeface="Calibri"/>
                <a:ea typeface="Calibri"/>
                <a:cs typeface="Arial"/>
              </a:rPr>
              <a:t> . </a:t>
            </a:r>
            <a:r>
              <a:rPr lang="ar-SA" sz="2000" dirty="0">
                <a:latin typeface="Calibri"/>
                <a:ea typeface="Calibri"/>
                <a:cs typeface="Arial"/>
              </a:rPr>
              <a:t>والدیھ : مات والده وھو صغیر وقامت امھ بتربیتھ</a:t>
            </a:r>
            <a:r>
              <a:rPr lang="en-US" sz="2000" dirty="0">
                <a:latin typeface="Calibri"/>
                <a:ea typeface="Calibri"/>
                <a:cs typeface="Arial"/>
              </a:rPr>
              <a:t> . </a:t>
            </a:r>
            <a:r>
              <a:rPr lang="ar-SA" sz="2000" dirty="0">
                <a:latin typeface="Calibri"/>
                <a:ea typeface="Calibri"/>
                <a:cs typeface="Arial"/>
              </a:rPr>
              <a:t>صفاتھ : (بستالوزي) المولود في زیورخ كانون الثاني (١٧٤٦ (والمتوفي في شباط ( ١٨٣٧) (واعظ الخلق</a:t>
            </a:r>
            <a:r>
              <a:rPr lang="en-US" sz="2000" dirty="0">
                <a:latin typeface="Calibri"/>
                <a:ea typeface="Calibri"/>
                <a:cs typeface="Arial"/>
              </a:rPr>
              <a:t>) </a:t>
            </a:r>
            <a:r>
              <a:rPr lang="ar-SA" sz="2000" dirty="0">
                <a:latin typeface="Calibri"/>
                <a:ea typeface="Calibri"/>
                <a:cs typeface="Arial"/>
              </a:rPr>
              <a:t>في لیونارد وجرترود – (حامي الفقراء) في نیوھوف ، (أبو الأیتام) في استانز – مؤسس المدرسة العامة في </a:t>
            </a:r>
            <a:r>
              <a:rPr lang="en-US" sz="2000" dirty="0">
                <a:latin typeface="Calibri"/>
                <a:ea typeface="Calibri"/>
                <a:cs typeface="Arial"/>
              </a:rPr>
              <a:t>)</a:t>
            </a:r>
            <a:r>
              <a:rPr lang="ar-SA" sz="2000" dirty="0">
                <a:latin typeface="Calibri"/>
                <a:ea typeface="Calibri"/>
                <a:cs typeface="Arial"/>
              </a:rPr>
              <a:t>برجدورف) مربي البشر في (ایفردون</a:t>
            </a:r>
            <a:r>
              <a:rPr lang="en-US" sz="2000" dirty="0">
                <a:latin typeface="Calibri"/>
                <a:ea typeface="Calibri"/>
                <a:cs typeface="Arial"/>
              </a:rPr>
              <a:t>(</a:t>
            </a:r>
          </a:p>
          <a:p>
            <a:pPr algn="just">
              <a:lnSpc>
                <a:spcPct val="115000"/>
              </a:lnSpc>
              <a:spcAft>
                <a:spcPts val="1000"/>
              </a:spcAft>
            </a:pPr>
            <a:r>
              <a:rPr lang="ar-SA" sz="2000" dirty="0">
                <a:latin typeface="Calibri"/>
                <a:ea typeface="Calibri"/>
                <a:cs typeface="Arial"/>
              </a:rPr>
              <a:t>آراء بستالوزي ـَّ تربية الأطفال</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١</a:t>
            </a:r>
            <a:r>
              <a:rPr lang="en-US" sz="2000" dirty="0">
                <a:latin typeface="Calibri"/>
                <a:ea typeface="Calibri"/>
                <a:cs typeface="Arial"/>
              </a:rPr>
              <a:t> .</a:t>
            </a:r>
            <a:r>
              <a:rPr lang="ar-SA" sz="2000" dirty="0">
                <a:latin typeface="Calibri"/>
                <a:ea typeface="Calibri"/>
                <a:cs typeface="Arial"/>
              </a:rPr>
              <a:t>یرى بستالوزي إن الھدف من التربیة ھو مساعدة الطفل على تنمیة قواه العقلیة وأیقاظ مواھبھ الكافیة ولیس مل ء رأسھ بالعلوم التي قد لا یحبھا ولا یحتاجھا في حیاتھ</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٢</a:t>
            </a:r>
            <a:r>
              <a:rPr lang="en-US" sz="2000" dirty="0">
                <a:latin typeface="Calibri"/>
                <a:ea typeface="Calibri"/>
                <a:cs typeface="Arial"/>
              </a:rPr>
              <a:t> .</a:t>
            </a:r>
            <a:r>
              <a:rPr lang="ar-SA" sz="2000" dirty="0">
                <a:latin typeface="Calibri"/>
                <a:ea typeface="Calibri"/>
                <a:cs typeface="Arial"/>
              </a:rPr>
              <a:t>جعل حواس الطفل المختلفة وعملھ ھي أبوابھ إلى المعرفة والعلم</a:t>
            </a:r>
            <a:r>
              <a:rPr lang="en-US" sz="2000" dirty="0">
                <a:latin typeface="Calibri"/>
                <a:ea typeface="Calibri"/>
                <a:cs typeface="Arial"/>
              </a:rPr>
              <a:t> </a:t>
            </a:r>
            <a:r>
              <a:rPr lang="en-US" dirty="0">
                <a:latin typeface="Calibri"/>
                <a:ea typeface="Calibri"/>
                <a:cs typeface="Arial"/>
              </a:rPr>
              <a:t>. </a:t>
            </a:r>
            <a:endParaRPr lang="en-US" sz="1400" dirty="0">
              <a:effectLst/>
              <a:latin typeface="Calibri"/>
              <a:ea typeface="Calibri"/>
              <a:cs typeface="Arial"/>
            </a:endParaRPr>
          </a:p>
        </p:txBody>
      </p:sp>
    </p:spTree>
    <p:extLst>
      <p:ext uri="{BB962C8B-B14F-4D97-AF65-F5344CB8AC3E}">
        <p14:creationId xmlns:p14="http://schemas.microsoft.com/office/powerpoint/2010/main" val="187403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822" y="548680"/>
            <a:ext cx="8640666" cy="6019918"/>
          </a:xfrm>
          <a:prstGeom prst="rect">
            <a:avLst/>
          </a:prstGeom>
        </p:spPr>
        <p:txBody>
          <a:bodyPr wrap="square">
            <a:spAutoFit/>
          </a:bodyPr>
          <a:lstStyle/>
          <a:p>
            <a:pPr algn="just">
              <a:lnSpc>
                <a:spcPct val="115000"/>
              </a:lnSpc>
              <a:spcAft>
                <a:spcPts val="1000"/>
              </a:spcAft>
            </a:pPr>
            <a:r>
              <a:rPr lang="ar-SA" dirty="0">
                <a:latin typeface="Calibri"/>
                <a:ea typeface="Calibri"/>
                <a:cs typeface="Arial"/>
              </a:rPr>
              <a:t>٣</a:t>
            </a:r>
            <a:r>
              <a:rPr lang="en-US" dirty="0">
                <a:latin typeface="Calibri"/>
                <a:ea typeface="Calibri"/>
                <a:cs typeface="Arial"/>
              </a:rPr>
              <a:t> .</a:t>
            </a:r>
            <a:r>
              <a:rPr lang="ar-SA" sz="2000" dirty="0">
                <a:latin typeface="Calibri"/>
                <a:ea typeface="Calibri"/>
                <a:cs typeface="Arial"/>
              </a:rPr>
              <a:t>جعل الملاحظة ھي أساس التعلیم الصحیح من خلال عمل الطفل وإشراك حواسھ ومن ھنا نادى بأھمیة الملاحظة من خلال التجارب العملیة وتوجیھ نظر الأطفال إلى ما حولھم من مناظر الطبیعة حتى یتفاعلوا معھا ویشاركوا في فحصھا والتعرف على إشكالھا وألوانھا وأجزائھا ثم التعبیر عنھا</a:t>
            </a:r>
            <a:r>
              <a:rPr lang="en-US" sz="2000" dirty="0">
                <a:latin typeface="Calibri"/>
                <a:ea typeface="Calibri"/>
                <a:cs typeface="Arial"/>
              </a:rPr>
              <a:t> .</a:t>
            </a:r>
          </a:p>
          <a:p>
            <a:pPr algn="just">
              <a:lnSpc>
                <a:spcPct val="115000"/>
              </a:lnSpc>
              <a:spcAft>
                <a:spcPts val="1000"/>
              </a:spcAft>
            </a:pPr>
            <a:r>
              <a:rPr lang="ar-SA" sz="2000" dirty="0">
                <a:latin typeface="Calibri"/>
                <a:ea typeface="Calibri"/>
                <a:cs typeface="Arial"/>
              </a:rPr>
              <a:t>٤</a:t>
            </a:r>
            <a:r>
              <a:rPr lang="en-US" sz="2000" dirty="0">
                <a:latin typeface="Calibri"/>
                <a:ea typeface="Calibri"/>
                <a:cs typeface="Arial"/>
              </a:rPr>
              <a:t> .</a:t>
            </a:r>
            <a:r>
              <a:rPr lang="ar-SA" sz="2000" dirty="0">
                <a:latin typeface="Calibri"/>
                <a:ea typeface="Calibri"/>
                <a:cs typeface="Arial"/>
              </a:rPr>
              <a:t>نادى باستخدام المحسوسات في تعلیم الحساب ، ورأى ان ذلك ممكن خلال قطع الأحجار أو الحلوى أو أصابع الید او اعضاء الجسم او الخرز ، وكذلك الجغرافیا یمكن تعلمھا من خلال تعرف الطفل على بیئتھ المحلیة اولا ً وملاحظة ما فیھا ومعالمھا ثم عمل النماذج لما حولھ من بحار واشجار ، وبعد ذلك یمكن عمل المصورات تمھیدا ً لعمل الخرائط وادخال الالعاب والجولات والرحلات للاطفال في المدارس</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٥</a:t>
            </a:r>
            <a:r>
              <a:rPr lang="en-US" sz="2000" dirty="0">
                <a:latin typeface="Calibri"/>
                <a:ea typeface="Calibri"/>
                <a:cs typeface="Arial"/>
              </a:rPr>
              <a:t> .</a:t>
            </a:r>
            <a:r>
              <a:rPr lang="ar-SA" sz="2000" dirty="0">
                <a:latin typeface="Calibri"/>
                <a:ea typeface="Calibri"/>
                <a:cs typeface="Arial"/>
              </a:rPr>
              <a:t>یرى ضرورة تعلیم الطفل التفكیر والتكلم والملاحظة وكشف قواه الذاتیة ، وان ھذا لن یأتي عن طریق الكتابة والقراءة والحساب فقط ، فتعلم المفردات دون ربطھا بمعان واضحة في ذھن الطفل غیر مجدیة</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٦</a:t>
            </a:r>
            <a:r>
              <a:rPr lang="en-US" sz="2000" dirty="0">
                <a:latin typeface="Calibri"/>
                <a:ea typeface="Calibri"/>
                <a:cs typeface="Arial"/>
              </a:rPr>
              <a:t> .</a:t>
            </a:r>
            <a:r>
              <a:rPr lang="ar-SA" sz="2000" dirty="0">
                <a:latin typeface="Calibri"/>
                <a:ea typeface="Calibri"/>
                <a:cs typeface="Arial"/>
              </a:rPr>
              <a:t>یرى ضرورة التسلسل في عملیة التعلم اذ یجب البدء بالسھل ثم الصعب ثم الأصعب وایضا ً من البسیط إلى المركب والبدء من بیئة الطفل وما حولھ مع مراعاة حاجات الطفل ثم الانتقال إلى غیره</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٧</a:t>
            </a:r>
            <a:r>
              <a:rPr lang="en-US" sz="2000" dirty="0">
                <a:latin typeface="Calibri"/>
                <a:ea typeface="Calibri"/>
                <a:cs typeface="Arial"/>
              </a:rPr>
              <a:t> .</a:t>
            </a:r>
            <a:r>
              <a:rPr lang="ar-SA" sz="2000" dirty="0">
                <a:latin typeface="Calibri"/>
                <a:ea typeface="Calibri"/>
                <a:cs typeface="Arial"/>
              </a:rPr>
              <a:t>على المعلم ان لا ینتقل تاركا ً ما بدأ بھ غیره قبل ان یتأكد من استیعاب الطفل لھ</a:t>
            </a:r>
            <a:r>
              <a:rPr lang="en-US" sz="2000" dirty="0">
                <a:latin typeface="Calibri"/>
                <a:ea typeface="Calibri"/>
                <a:cs typeface="Arial"/>
              </a:rPr>
              <a:t> . </a:t>
            </a:r>
          </a:p>
          <a:p>
            <a:pPr algn="just">
              <a:lnSpc>
                <a:spcPct val="115000"/>
              </a:lnSpc>
              <a:spcAft>
                <a:spcPts val="1000"/>
              </a:spcAft>
            </a:pPr>
            <a:r>
              <a:rPr lang="ar-SA" sz="2000" dirty="0">
                <a:latin typeface="Calibri"/>
                <a:ea typeface="Calibri"/>
                <a:cs typeface="Arial"/>
              </a:rPr>
              <a:t>٨</a:t>
            </a:r>
            <a:r>
              <a:rPr lang="en-US" sz="2000" dirty="0">
                <a:latin typeface="Calibri"/>
                <a:ea typeface="Calibri"/>
                <a:cs typeface="Arial"/>
              </a:rPr>
              <a:t> .</a:t>
            </a:r>
            <a:r>
              <a:rPr lang="ar-SA" sz="2000" dirty="0">
                <a:latin typeface="Calibri"/>
                <a:ea typeface="Calibri"/>
                <a:cs typeface="Arial"/>
              </a:rPr>
              <a:t>یرى ان الحب والتعاطف والتواد ھي الرابطة الأساسیة التي تتیح للطفل التعلم أما القسوة فھي تشوه العملیة التربویة ، وتنفر الطفل منھا ، وتطفئ في نفسھ العواطف وتوقف التفكیر وتفسد الطبیعة الفطریة الحسنة في الطفل</a:t>
            </a:r>
            <a:endParaRPr lang="en-US" sz="2000" dirty="0">
              <a:effectLst/>
              <a:latin typeface="Calibri"/>
              <a:ea typeface="Calibri"/>
              <a:cs typeface="Arial"/>
            </a:endParaRPr>
          </a:p>
        </p:txBody>
      </p:sp>
    </p:spTree>
    <p:extLst>
      <p:ext uri="{BB962C8B-B14F-4D97-AF65-F5344CB8AC3E}">
        <p14:creationId xmlns:p14="http://schemas.microsoft.com/office/powerpoint/2010/main" val="64138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476672"/>
            <a:ext cx="7704856" cy="6478697"/>
          </a:xfrm>
          <a:prstGeom prst="rect">
            <a:avLst/>
          </a:prstGeom>
        </p:spPr>
        <p:txBody>
          <a:bodyPr wrap="square">
            <a:spAutoFit/>
          </a:bodyPr>
          <a:lstStyle/>
          <a:p>
            <a:pPr algn="just">
              <a:lnSpc>
                <a:spcPct val="115000"/>
              </a:lnSpc>
              <a:spcAft>
                <a:spcPts val="1000"/>
              </a:spcAft>
            </a:pPr>
            <a:r>
              <a:rPr lang="ar-SA" sz="2000" dirty="0">
                <a:latin typeface="Calibri"/>
                <a:ea typeface="Calibri"/>
                <a:cs typeface="Arial"/>
              </a:rPr>
              <a:t>إن كلمة تعلم تختلف في معناھا الفني عن كلمة التربیة ، فالتعلم مصطلح سیكولوجي مبني علیه إحداث تغییر وتطویر في سلوك المتعلم من الناحیة العقلیة والانفعالیة والحركیة نتیجة تفاعله مع خبرة سواء كانت داخل المدرسة او خارجھا ، في حین التربیة تسعى لإحداث ضبط وتنظیم وتوجیھ للتعلم وما ینطوي علیھ من سلوك وبالتالي تمكین الفرد من التكیف والتوازن والعیش مع المستجدات داخل المجتمع . وفي ضوء ذلك یمكن إن نستنتج ونعرف ما ھي التربیة ، وفي ضوء آراء العلم یمكن إن نقول ان التربیة</a:t>
            </a:r>
            <a:endParaRPr lang="en-US" sz="2000" dirty="0">
              <a:latin typeface="Calibri"/>
              <a:ea typeface="Calibri"/>
              <a:cs typeface="Arial"/>
            </a:endParaRPr>
          </a:p>
          <a:p>
            <a:pPr>
              <a:lnSpc>
                <a:spcPct val="115000"/>
              </a:lnSpc>
              <a:spcAft>
                <a:spcPts val="1000"/>
              </a:spcAft>
            </a:pPr>
            <a:r>
              <a:rPr lang="en-US" sz="2000" dirty="0">
                <a:latin typeface="Calibri"/>
                <a:ea typeface="Calibri"/>
                <a:cs typeface="Arial"/>
              </a:rPr>
              <a:t>  </a:t>
            </a:r>
            <a:r>
              <a:rPr lang="ar-SA" sz="2000" dirty="0">
                <a:latin typeface="Calibri"/>
                <a:ea typeface="Calibri"/>
                <a:cs typeface="Arial"/>
              </a:rPr>
              <a:t>١</a:t>
            </a:r>
            <a:r>
              <a:rPr lang="en-US" sz="2000" dirty="0">
                <a:latin typeface="Calibri"/>
                <a:ea typeface="Calibri"/>
                <a:cs typeface="Arial"/>
              </a:rPr>
              <a:t> .</a:t>
            </a:r>
            <a:r>
              <a:rPr lang="ar-SA" sz="2000" dirty="0">
                <a:latin typeface="Calibri"/>
                <a:ea typeface="Calibri"/>
                <a:cs typeface="Arial"/>
              </a:rPr>
              <a:t>علــــــــم :لأنھا ذات ھدف وأسلوب وموضوع ومضمون یمكن دراسة مشاكلھا بالمشاھدة والتجربة والاختبار </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٢</a:t>
            </a:r>
            <a:r>
              <a:rPr lang="en-US" sz="2000" dirty="0">
                <a:latin typeface="Calibri"/>
                <a:ea typeface="Calibri"/>
                <a:cs typeface="Arial"/>
              </a:rPr>
              <a:t> .</a:t>
            </a:r>
            <a:r>
              <a:rPr lang="ar-SA" sz="2000" dirty="0">
                <a:latin typeface="Calibri"/>
                <a:ea typeface="Calibri"/>
                <a:cs typeface="Arial"/>
              </a:rPr>
              <a:t>فلسفة : حیث تبحث فیھا غایات وأھداف وقواعد منطقیة واستدلالیة على أساس معطیات فلسفیة</a:t>
            </a:r>
            <a:r>
              <a:rPr lang="en-US" sz="2000" dirty="0">
                <a:latin typeface="Calibri"/>
                <a:ea typeface="Calibri"/>
                <a:cs typeface="Arial"/>
              </a:rPr>
              <a:t> . </a:t>
            </a:r>
          </a:p>
          <a:p>
            <a:pPr>
              <a:lnSpc>
                <a:spcPct val="115000"/>
              </a:lnSpc>
              <a:spcAft>
                <a:spcPts val="1000"/>
              </a:spcAft>
            </a:pPr>
            <a:r>
              <a:rPr lang="ar-SA" sz="2000" dirty="0">
                <a:latin typeface="Calibri"/>
                <a:ea typeface="Calibri"/>
                <a:cs typeface="Arial"/>
              </a:rPr>
              <a:t>٣</a:t>
            </a:r>
            <a:r>
              <a:rPr lang="en-US" sz="2000" dirty="0">
                <a:latin typeface="Calibri"/>
                <a:ea typeface="Calibri"/>
                <a:cs typeface="Arial"/>
              </a:rPr>
              <a:t> .</a:t>
            </a:r>
            <a:r>
              <a:rPr lang="ar-SA" sz="2000" dirty="0">
                <a:latin typeface="Calibri"/>
                <a:ea typeface="Calibri"/>
                <a:cs typeface="Arial"/>
              </a:rPr>
              <a:t>مھارة : یجب استخدامھا لتغییر الفكر</a:t>
            </a:r>
            <a:endParaRPr lang="en-US" sz="2000" dirty="0">
              <a:latin typeface="Calibri"/>
              <a:ea typeface="Calibri"/>
              <a:cs typeface="Arial"/>
            </a:endParaRPr>
          </a:p>
          <a:p>
            <a:pPr>
              <a:lnSpc>
                <a:spcPct val="115000"/>
              </a:lnSpc>
              <a:spcAft>
                <a:spcPts val="1000"/>
              </a:spcAft>
            </a:pPr>
            <a:r>
              <a:rPr lang="en-US" sz="2000" dirty="0">
                <a:latin typeface="Calibri"/>
                <a:ea typeface="Calibri"/>
                <a:cs typeface="Arial"/>
              </a:rPr>
              <a:t>. </a:t>
            </a:r>
            <a:r>
              <a:rPr lang="ar-SA" sz="2000" dirty="0">
                <a:latin typeface="Calibri"/>
                <a:ea typeface="Calibri"/>
                <a:cs typeface="Arial"/>
              </a:rPr>
              <a:t>٤</a:t>
            </a:r>
            <a:r>
              <a:rPr lang="en-US" sz="2000" dirty="0">
                <a:latin typeface="Calibri"/>
                <a:ea typeface="Calibri"/>
                <a:cs typeface="Arial"/>
              </a:rPr>
              <a:t> .</a:t>
            </a:r>
            <a:r>
              <a:rPr lang="ar-SA" sz="2000" dirty="0">
                <a:latin typeface="Calibri"/>
                <a:ea typeface="Calibri"/>
                <a:cs typeface="Arial"/>
              </a:rPr>
              <a:t>علم مقرون بفن : لأنھا تتضمن مسألة التأثیر في التلمیذ والتأثیر ھنا تكمن بالطریق العلمي والفني ولیس بالصدفة أو الحظ</a:t>
            </a:r>
            <a:endParaRPr lang="en-US" sz="2000" dirty="0">
              <a:latin typeface="Calibri"/>
              <a:ea typeface="Calibri"/>
              <a:cs typeface="Arial"/>
            </a:endParaRPr>
          </a:p>
          <a:p>
            <a:pPr>
              <a:lnSpc>
                <a:spcPct val="115000"/>
              </a:lnSpc>
              <a:spcAft>
                <a:spcPts val="1000"/>
              </a:spcAft>
            </a:pPr>
            <a:r>
              <a:rPr lang="en-US" sz="2000" dirty="0">
                <a:latin typeface="Calibri"/>
                <a:ea typeface="Calibri"/>
                <a:cs typeface="Arial"/>
              </a:rPr>
              <a:t> . </a:t>
            </a:r>
            <a:r>
              <a:rPr lang="ar-SA" sz="2000" dirty="0">
                <a:latin typeface="Calibri"/>
                <a:ea typeface="Calibri"/>
                <a:cs typeface="Arial"/>
              </a:rPr>
              <a:t>٥</a:t>
            </a:r>
            <a:r>
              <a:rPr lang="en-US" sz="2000" dirty="0">
                <a:latin typeface="Calibri"/>
                <a:ea typeface="Calibri"/>
                <a:cs typeface="Arial"/>
              </a:rPr>
              <a:t> .</a:t>
            </a:r>
            <a:r>
              <a:rPr lang="ar-SA" sz="2000" dirty="0">
                <a:latin typeface="Calibri"/>
                <a:ea typeface="Calibri"/>
                <a:cs typeface="Arial"/>
              </a:rPr>
              <a:t>صناعــة : لان النظام التربوي یستلم المادة الخام ( الطفل ) كالمعمل ویمكن مساعدتھا وتحویلھا إلى نتاج جدید</a:t>
            </a:r>
            <a:endParaRPr lang="en-US" sz="2000" dirty="0">
              <a:latin typeface="Calibri"/>
              <a:ea typeface="Calibri"/>
              <a:cs typeface="Arial"/>
            </a:endParaRPr>
          </a:p>
          <a:p>
            <a:r>
              <a:rPr lang="ar-SA" sz="2000" dirty="0">
                <a:latin typeface="Calibri"/>
                <a:ea typeface="Calibri"/>
                <a:cs typeface="Arial"/>
              </a:rPr>
              <a:t>٦</a:t>
            </a:r>
            <a:r>
              <a:rPr lang="en-US" sz="2000" dirty="0">
                <a:latin typeface="Calibri"/>
                <a:ea typeface="Calibri"/>
                <a:cs typeface="Arial"/>
              </a:rPr>
              <a:t> .</a:t>
            </a:r>
            <a:r>
              <a:rPr lang="ar-SA" sz="2000" dirty="0">
                <a:latin typeface="Calibri"/>
                <a:ea typeface="Calibri"/>
                <a:cs typeface="Arial"/>
              </a:rPr>
              <a:t>خدمــة : التربیة خدمة تقدم للفرد والمجتمع وتؤدي إلى الرقي</a:t>
            </a:r>
            <a:r>
              <a:rPr lang="ar-SA" sz="2000" dirty="0">
                <a:ea typeface="Calibri"/>
                <a:cs typeface="Calibri"/>
              </a:rPr>
              <a:t> </a:t>
            </a:r>
            <a:endParaRPr lang="ar-IQ" sz="2000" dirty="0"/>
          </a:p>
        </p:txBody>
      </p:sp>
    </p:spTree>
    <p:extLst>
      <p:ext uri="{BB962C8B-B14F-4D97-AF65-F5344CB8AC3E}">
        <p14:creationId xmlns:p14="http://schemas.microsoft.com/office/powerpoint/2010/main" val="253287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19878" y="188640"/>
            <a:ext cx="8424936" cy="6289735"/>
          </a:xfrm>
          <a:prstGeom prst="rect">
            <a:avLst/>
          </a:prstGeom>
        </p:spPr>
        <p:txBody>
          <a:bodyPr wrap="square">
            <a:spAutoFit/>
          </a:bodyPr>
          <a:lstStyle/>
          <a:p>
            <a:pPr algn="ctr">
              <a:lnSpc>
                <a:spcPct val="115000"/>
              </a:lnSpc>
              <a:spcAft>
                <a:spcPts val="1000"/>
              </a:spcAft>
            </a:pPr>
            <a:r>
              <a:rPr lang="ar-SA" sz="2400" b="1" u="sng" dirty="0">
                <a:solidFill>
                  <a:srgbClr val="FF0000"/>
                </a:solidFill>
                <a:latin typeface="Calibri"/>
                <a:ea typeface="Calibri"/>
                <a:cs typeface="Arial"/>
              </a:rPr>
              <a:t>المحاضرة التاسعة : نظريات التربية </a:t>
            </a:r>
            <a:endParaRPr lang="en-US" sz="2400" dirty="0">
              <a:solidFill>
                <a:srgbClr val="FF0000"/>
              </a:solidFill>
              <a:latin typeface="Calibri"/>
              <a:ea typeface="Calibri"/>
              <a:cs typeface="Arial"/>
            </a:endParaRPr>
          </a:p>
          <a:p>
            <a:pPr>
              <a:lnSpc>
                <a:spcPct val="115000"/>
              </a:lnSpc>
              <a:spcAft>
                <a:spcPts val="1000"/>
              </a:spcAft>
            </a:pPr>
            <a:r>
              <a:rPr lang="ar-SA" sz="2400" b="1" dirty="0">
                <a:latin typeface="Calibri"/>
                <a:ea typeface="Calibri"/>
                <a:cs typeface="Arial"/>
              </a:rPr>
              <a:t> </a:t>
            </a:r>
            <a:endParaRPr lang="en-US" sz="2400" dirty="0">
              <a:latin typeface="Calibri"/>
              <a:ea typeface="Calibri"/>
              <a:cs typeface="Arial"/>
            </a:endParaRPr>
          </a:p>
          <a:p>
            <a:pPr>
              <a:lnSpc>
                <a:spcPct val="115000"/>
              </a:lnSpc>
              <a:spcAft>
                <a:spcPts val="1000"/>
              </a:spcAft>
            </a:pPr>
            <a:r>
              <a:rPr lang="ar-SA" sz="2400" b="1" dirty="0">
                <a:solidFill>
                  <a:srgbClr val="FF0000"/>
                </a:solidFill>
                <a:latin typeface="Calibri"/>
                <a:ea typeface="Calibri"/>
                <a:cs typeface="Arial"/>
              </a:rPr>
              <a:t>اولاً:نظرية الاختزان العقلي</a:t>
            </a:r>
            <a:r>
              <a:rPr lang="ar-SA" sz="2400" dirty="0">
                <a:solidFill>
                  <a:srgbClr val="FF0000"/>
                </a:solidFill>
                <a:latin typeface="Calibri"/>
                <a:ea typeface="Calibri"/>
                <a:cs typeface="Arial"/>
              </a:rPr>
              <a:t> </a:t>
            </a:r>
            <a:r>
              <a:rPr lang="en-US" sz="2400" dirty="0">
                <a:solidFill>
                  <a:srgbClr val="FF0000"/>
                </a:solidFill>
                <a:latin typeface="Calibri"/>
                <a:ea typeface="Calibri"/>
                <a:cs typeface="Arial"/>
              </a:rPr>
              <a:t>: </a:t>
            </a:r>
          </a:p>
          <a:p>
            <a:pPr algn="just">
              <a:lnSpc>
                <a:spcPct val="115000"/>
              </a:lnSpc>
              <a:spcAft>
                <a:spcPts val="1000"/>
              </a:spcAft>
            </a:pPr>
            <a:r>
              <a:rPr lang="ar-SA" sz="2400" dirty="0">
                <a:latin typeface="Calibri"/>
                <a:ea typeface="Calibri"/>
                <a:cs typeface="Arial"/>
              </a:rPr>
              <a:t>یرى أصحاب ھذه النظریة ان التربیة ھي عملیة یلقن بھا المتعلم معلومات في مختلف مواد التعلم وان عقل الإنسان عبارة عن وعاء تصب فیھ المعلومات وكلما زادت معلوماتھ ارتفع مستوى تربیتھ وزادت فضیلتھ ، وبذلك فان ھذه النظریة ركزت على أعطاء الفرد اكبر قدر من المعلومات والمعارف وكلما زاد حفظ الطالب ُ لھذه المعلومات كلما ازدادت فضیلتھ وحسنت تربیتھ وھذه النظریة خاطئة لسببین</a:t>
            </a:r>
            <a:endParaRPr lang="en-US" sz="2400" dirty="0">
              <a:latin typeface="Calibri"/>
              <a:ea typeface="Calibri"/>
              <a:cs typeface="Arial"/>
            </a:endParaRPr>
          </a:p>
          <a:p>
            <a:pPr>
              <a:lnSpc>
                <a:spcPct val="115000"/>
              </a:lnSpc>
              <a:spcAft>
                <a:spcPts val="1000"/>
              </a:spcAft>
            </a:pPr>
            <a:r>
              <a:rPr lang="en-US" sz="2400" dirty="0">
                <a:latin typeface="Calibri"/>
                <a:ea typeface="Calibri"/>
                <a:cs typeface="Arial"/>
              </a:rPr>
              <a:t> </a:t>
            </a:r>
            <a:r>
              <a:rPr lang="ar-SA" sz="2400" dirty="0">
                <a:latin typeface="Calibri"/>
                <a:ea typeface="Calibri"/>
                <a:cs typeface="Arial"/>
              </a:rPr>
              <a:t>١</a:t>
            </a:r>
            <a:r>
              <a:rPr lang="en-US" sz="2400" dirty="0">
                <a:latin typeface="Calibri"/>
                <a:ea typeface="Calibri"/>
                <a:cs typeface="Arial"/>
              </a:rPr>
              <a:t> -</a:t>
            </a:r>
            <a:r>
              <a:rPr lang="ar-SA" sz="2400" dirty="0">
                <a:latin typeface="Calibri"/>
                <a:ea typeface="Calibri"/>
                <a:cs typeface="Arial"/>
              </a:rPr>
              <a:t>ان المعلومات بحد ذاتھا قد تساعد الإنسان على اجتیاز امتحان او تجعل منھ مكتبة متنقلة كما یقول دیوي ولكنھا لا تتمكن من تغییر مجرى حیاتھ </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٢</a:t>
            </a:r>
            <a:r>
              <a:rPr lang="en-US" sz="2400" dirty="0">
                <a:latin typeface="Calibri"/>
                <a:ea typeface="Calibri"/>
                <a:cs typeface="Arial"/>
              </a:rPr>
              <a:t> -</a:t>
            </a:r>
            <a:r>
              <a:rPr lang="ar-SA" sz="2400" dirty="0">
                <a:latin typeface="Calibri"/>
                <a:ea typeface="Calibri"/>
                <a:cs typeface="Arial"/>
              </a:rPr>
              <a:t>ان ھذه النظریة ركزت على الجانب العقلي فقط وأھملت بقیة جوانب الشخصیة الجسمیة والعاطفیة والوجدانیة</a:t>
            </a:r>
            <a:r>
              <a:rPr lang="en-US" sz="2400" dirty="0">
                <a:latin typeface="Calibri"/>
                <a:ea typeface="Calibri"/>
                <a:cs typeface="Arial"/>
              </a:rPr>
              <a:t> .</a:t>
            </a:r>
          </a:p>
          <a:p>
            <a:pPr>
              <a:lnSpc>
                <a:spcPct val="115000"/>
              </a:lnSpc>
              <a:spcAft>
                <a:spcPts val="1000"/>
              </a:spcAft>
            </a:pPr>
            <a:r>
              <a:rPr lang="ar-IQ" sz="2000" dirty="0">
                <a:latin typeface="Calibri"/>
                <a:ea typeface="Calibri"/>
                <a:cs typeface="Arial"/>
              </a:rPr>
              <a:t> </a:t>
            </a:r>
            <a:endParaRPr lang="en-US" sz="1400" dirty="0">
              <a:effectLst/>
              <a:latin typeface="Calibri"/>
              <a:ea typeface="Calibri"/>
              <a:cs typeface="Arial"/>
            </a:endParaRPr>
          </a:p>
        </p:txBody>
      </p:sp>
    </p:spTree>
    <p:extLst>
      <p:ext uri="{BB962C8B-B14F-4D97-AF65-F5344CB8AC3E}">
        <p14:creationId xmlns:p14="http://schemas.microsoft.com/office/powerpoint/2010/main" val="55052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84146"/>
            <a:ext cx="8064896" cy="5702074"/>
          </a:xfrm>
          <a:prstGeom prst="rect">
            <a:avLst/>
          </a:prstGeom>
        </p:spPr>
        <p:txBody>
          <a:bodyPr wrap="square">
            <a:spAutoFit/>
          </a:bodyPr>
          <a:lstStyle/>
          <a:p>
            <a:pPr lvl="0">
              <a:lnSpc>
                <a:spcPct val="115000"/>
              </a:lnSpc>
              <a:spcAft>
                <a:spcPts val="1000"/>
              </a:spcAft>
            </a:pPr>
            <a:r>
              <a:rPr lang="ar-SA" sz="2400" b="1" dirty="0">
                <a:solidFill>
                  <a:srgbClr val="FF0000"/>
                </a:solidFill>
                <a:latin typeface="Calibri"/>
                <a:ea typeface="Calibri"/>
                <a:cs typeface="Arial"/>
              </a:rPr>
              <a:t>ثانياً:نظرية تفتح الإزهار</a:t>
            </a:r>
            <a:r>
              <a:rPr lang="en-US" sz="2400" b="1" dirty="0">
                <a:solidFill>
                  <a:prstClr val="black"/>
                </a:solidFill>
                <a:latin typeface="Calibri"/>
                <a:ea typeface="Calibri"/>
                <a:cs typeface="Arial"/>
              </a:rPr>
              <a:t>: </a:t>
            </a:r>
            <a:endParaRPr lang="en-US" sz="1400" dirty="0">
              <a:solidFill>
                <a:prstClr val="black"/>
              </a:solidFill>
              <a:latin typeface="Calibri"/>
              <a:ea typeface="Calibri"/>
              <a:cs typeface="Arial"/>
            </a:endParaRPr>
          </a:p>
          <a:p>
            <a:pPr lvl="0" algn="just">
              <a:lnSpc>
                <a:spcPct val="115000"/>
              </a:lnSpc>
              <a:spcAft>
                <a:spcPts val="1000"/>
              </a:spcAft>
            </a:pPr>
            <a:r>
              <a:rPr lang="ar-SA" sz="2400" dirty="0">
                <a:solidFill>
                  <a:prstClr val="black"/>
                </a:solidFill>
                <a:latin typeface="Calibri"/>
                <a:ea typeface="Calibri"/>
                <a:cs typeface="Arial"/>
              </a:rPr>
              <a:t>ھذه النظریة تذھب إلى ان قابلیات الإنسان الكامنة تتفتح كما تتفتح النباتات والإزھار أي أن الطفل مجموعة من القابلیات وما وظیفة التربیة إلا العمل على تفتح ھذه القابلیات ویعتبر (فرویل) من المؤسسین لھذه النظریة الذي أسمى مدرسة الأطفال بالروضة إشارة إلى إیمانھ بھذه النظریة</a:t>
            </a:r>
            <a:r>
              <a:rPr lang="en-US" sz="2400" dirty="0">
                <a:solidFill>
                  <a:prstClr val="black"/>
                </a:solidFill>
                <a:latin typeface="Calibri"/>
                <a:ea typeface="Calibri"/>
                <a:cs typeface="Arial"/>
              </a:rPr>
              <a:t> . </a:t>
            </a:r>
            <a:r>
              <a:rPr lang="ar-SA" sz="2400" dirty="0">
                <a:solidFill>
                  <a:prstClr val="black"/>
                </a:solidFill>
                <a:latin typeface="Calibri"/>
                <a:ea typeface="Calibri"/>
                <a:cs typeface="Arial"/>
              </a:rPr>
              <a:t>ویعود تاریخ ھذه النظریة الى القرن السابع عشر والثامن عشر الا إن العلم الحدیث اثبت بطلانھا للأسباب ھي</a:t>
            </a:r>
            <a:endParaRPr lang="en-US" sz="2400" dirty="0">
              <a:solidFill>
                <a:prstClr val="black"/>
              </a:solidFill>
              <a:latin typeface="Calibri"/>
              <a:ea typeface="Calibri"/>
              <a:cs typeface="Arial"/>
            </a:endParaRPr>
          </a:p>
          <a:p>
            <a:pPr lvl="0">
              <a:lnSpc>
                <a:spcPct val="115000"/>
              </a:lnSpc>
              <a:spcAft>
                <a:spcPts val="1000"/>
              </a:spcAft>
            </a:pPr>
            <a:r>
              <a:rPr lang="ar-SA" sz="2400" dirty="0">
                <a:solidFill>
                  <a:prstClr val="black"/>
                </a:solidFill>
                <a:latin typeface="Calibri"/>
                <a:ea typeface="Calibri"/>
                <a:cs typeface="Arial"/>
              </a:rPr>
              <a:t>١</a:t>
            </a:r>
            <a:r>
              <a:rPr lang="en-US" sz="2400" dirty="0">
                <a:solidFill>
                  <a:prstClr val="black"/>
                </a:solidFill>
                <a:latin typeface="Calibri"/>
                <a:ea typeface="Calibri"/>
                <a:cs typeface="Arial"/>
              </a:rPr>
              <a:t>(</a:t>
            </a:r>
            <a:r>
              <a:rPr lang="en-US" sz="2400" dirty="0">
                <a:solidFill>
                  <a:prstClr val="black"/>
                </a:solidFill>
                <a:latin typeface="Arial"/>
                <a:ea typeface="Calibri"/>
                <a:cs typeface="Arial"/>
              </a:rPr>
              <a:t> </a:t>
            </a:r>
            <a:r>
              <a:rPr lang="ar-SA" sz="2400" dirty="0">
                <a:solidFill>
                  <a:prstClr val="black"/>
                </a:solidFill>
                <a:latin typeface="Arial"/>
                <a:ea typeface="Calibri"/>
                <a:cs typeface="Arial"/>
              </a:rPr>
              <a:t>أن الطفل لا یرث عن أبویه  قابلیات یمكن مشاھدتھا بالمجھر وإنما یرث قابلیة التكیف التي تساعده على التعلم والنشوء</a:t>
            </a:r>
            <a:endParaRPr lang="en-US" sz="2400" dirty="0">
              <a:solidFill>
                <a:prstClr val="black"/>
              </a:solidFill>
              <a:latin typeface="Calibri"/>
              <a:ea typeface="Calibri"/>
              <a:cs typeface="Arial"/>
            </a:endParaRPr>
          </a:p>
          <a:p>
            <a:pPr lvl="0">
              <a:lnSpc>
                <a:spcPct val="115000"/>
              </a:lnSpc>
              <a:spcAft>
                <a:spcPts val="1000"/>
              </a:spcAft>
            </a:pPr>
            <a:r>
              <a:rPr lang="ar-SA" sz="2400" dirty="0">
                <a:solidFill>
                  <a:prstClr val="black"/>
                </a:solidFill>
                <a:latin typeface="Calibri"/>
                <a:ea typeface="Calibri"/>
                <a:cs typeface="Arial"/>
              </a:rPr>
              <a:t>٢</a:t>
            </a:r>
            <a:r>
              <a:rPr lang="en-US" sz="2400" dirty="0">
                <a:solidFill>
                  <a:prstClr val="black"/>
                </a:solidFill>
                <a:latin typeface="Calibri"/>
                <a:ea typeface="Calibri"/>
                <a:cs typeface="Arial"/>
              </a:rPr>
              <a:t> (</a:t>
            </a:r>
            <a:r>
              <a:rPr lang="ar-SA" sz="2400" dirty="0">
                <a:solidFill>
                  <a:prstClr val="black"/>
                </a:solidFill>
                <a:latin typeface="Calibri"/>
                <a:ea typeface="Calibri"/>
                <a:cs typeface="Arial"/>
              </a:rPr>
              <a:t>أن ھذه النظریة أغفلت دور البیئة وركزت على أن عملیة النمو تكشف من الداخل</a:t>
            </a:r>
            <a:endParaRPr lang="en-US" sz="2400" dirty="0">
              <a:solidFill>
                <a:prstClr val="black"/>
              </a:solidFill>
              <a:latin typeface="Calibri"/>
              <a:ea typeface="Calibri"/>
              <a:cs typeface="Arial"/>
            </a:endParaRPr>
          </a:p>
          <a:p>
            <a:pPr lvl="0">
              <a:lnSpc>
                <a:spcPct val="115000"/>
              </a:lnSpc>
              <a:spcAft>
                <a:spcPts val="1000"/>
              </a:spcAft>
            </a:pPr>
            <a:r>
              <a:rPr lang="en-US" sz="2400" dirty="0">
                <a:solidFill>
                  <a:prstClr val="black"/>
                </a:solidFill>
                <a:latin typeface="Calibri"/>
                <a:ea typeface="Calibri"/>
                <a:cs typeface="Arial"/>
              </a:rPr>
              <a:t>  </a:t>
            </a:r>
            <a:r>
              <a:rPr lang="ar-SA" sz="2400" dirty="0">
                <a:solidFill>
                  <a:prstClr val="black"/>
                </a:solidFill>
                <a:latin typeface="Calibri"/>
                <a:ea typeface="Calibri"/>
                <a:cs typeface="Arial"/>
              </a:rPr>
              <a:t>٣</a:t>
            </a:r>
            <a:r>
              <a:rPr lang="en-US" sz="2400" dirty="0">
                <a:solidFill>
                  <a:prstClr val="black"/>
                </a:solidFill>
                <a:latin typeface="Calibri"/>
                <a:ea typeface="Calibri"/>
                <a:cs typeface="Arial"/>
              </a:rPr>
              <a:t> (</a:t>
            </a:r>
            <a:r>
              <a:rPr lang="ar-SA" sz="2400" dirty="0">
                <a:solidFill>
                  <a:prstClr val="black"/>
                </a:solidFill>
                <a:latin typeface="Calibri"/>
                <a:ea typeface="Calibri"/>
                <a:cs typeface="Arial"/>
              </a:rPr>
              <a:t>أن تنمیة النبات شيء وتنمیة الشخصیة شيء أخر تتأثر بالتفاعل مع المجتمع والحضارة</a:t>
            </a:r>
            <a:r>
              <a:rPr lang="en-US" sz="2400" dirty="0">
                <a:solidFill>
                  <a:prstClr val="black"/>
                </a:solidFill>
                <a:latin typeface="Calibri"/>
                <a:ea typeface="Calibri"/>
                <a:cs typeface="Arial"/>
              </a:rPr>
              <a:t> </a:t>
            </a:r>
            <a:r>
              <a:rPr lang="en-US" dirty="0">
                <a:solidFill>
                  <a:prstClr val="black"/>
                </a:solidFill>
                <a:latin typeface="Calibri"/>
                <a:ea typeface="Calibri"/>
                <a:cs typeface="Arial"/>
              </a:rPr>
              <a:t>.</a:t>
            </a:r>
            <a:endParaRPr lang="en-US" sz="1400" dirty="0">
              <a:solidFill>
                <a:prstClr val="black"/>
              </a:solidFill>
              <a:latin typeface="Calibri"/>
              <a:ea typeface="Calibri"/>
              <a:cs typeface="Arial"/>
            </a:endParaRPr>
          </a:p>
        </p:txBody>
      </p:sp>
    </p:spTree>
    <p:extLst>
      <p:ext uri="{BB962C8B-B14F-4D97-AF65-F5344CB8AC3E}">
        <p14:creationId xmlns:p14="http://schemas.microsoft.com/office/powerpoint/2010/main" val="85373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248147"/>
            <a:ext cx="7992888" cy="4440575"/>
          </a:xfrm>
          <a:prstGeom prst="rect">
            <a:avLst/>
          </a:prstGeom>
        </p:spPr>
        <p:txBody>
          <a:bodyPr wrap="square">
            <a:spAutoFit/>
          </a:bodyPr>
          <a:lstStyle/>
          <a:p>
            <a:pPr>
              <a:lnSpc>
                <a:spcPct val="115000"/>
              </a:lnSpc>
              <a:spcAft>
                <a:spcPts val="1000"/>
              </a:spcAft>
            </a:pPr>
            <a:r>
              <a:rPr lang="ar-SA" sz="2400" b="1" dirty="0">
                <a:solidFill>
                  <a:srgbClr val="FF0000"/>
                </a:solidFill>
                <a:latin typeface="Calibri"/>
                <a:ea typeface="Calibri"/>
                <a:cs typeface="Arial"/>
              </a:rPr>
              <a:t>ثالثاً:نظرية الترويض العقلي</a:t>
            </a:r>
            <a:r>
              <a:rPr lang="en-US" sz="2400" b="1" dirty="0">
                <a:solidFill>
                  <a:srgbClr val="FF0000"/>
                </a:solidFill>
                <a:latin typeface="Calibri"/>
                <a:ea typeface="Calibri"/>
                <a:cs typeface="Arial"/>
              </a:rPr>
              <a:t>: </a:t>
            </a:r>
            <a:r>
              <a:rPr lang="en-US" sz="2400" b="1" dirty="0">
                <a:solidFill>
                  <a:srgbClr val="FF0000"/>
                </a:solidFill>
                <a:latin typeface="Arial"/>
                <a:ea typeface="Calibri"/>
                <a:cs typeface="Arial"/>
              </a:rPr>
              <a:t> </a:t>
            </a:r>
            <a:endParaRPr lang="en-US" sz="2400" dirty="0">
              <a:solidFill>
                <a:srgbClr val="FF0000"/>
              </a:solidFill>
              <a:latin typeface="Calibri"/>
              <a:ea typeface="Calibri"/>
              <a:cs typeface="Arial"/>
            </a:endParaRPr>
          </a:p>
          <a:p>
            <a:pPr algn="just">
              <a:lnSpc>
                <a:spcPct val="115000"/>
              </a:lnSpc>
              <a:spcAft>
                <a:spcPts val="1000"/>
              </a:spcAft>
            </a:pPr>
            <a:r>
              <a:rPr lang="ar-SA" sz="2400" dirty="0">
                <a:latin typeface="Calibri"/>
                <a:ea typeface="Calibri"/>
                <a:cs typeface="Arial"/>
              </a:rPr>
              <a:t>تأثر أصحاب ھذه النظریة برأي (افلاطون) وخلاصة النظریة ان عقل الإنسان یروض كما تروض عضلات جسمھ فكما إن عضلات الجسم تقوى بالحركات الریاضیة الجیدة كذلك فأن العقل فیه ملكات وھذا الملكات تقوى بالتدریب ودراسة المواد الصعبة وكلما زادت صعوبة المواد كلما ازدادت فائدتھا في ترویض ملكات العقل ، وان لكل ملكة مادة یتم من خلالھا تطویر ھذه الملكة فمثلا ً التاریخ یشحذ ملكة الذاكرة والعلوم الریاضیة تشحذ ملكة التعلیل والتفكیر والأدب والشعر یصقل ملكة الخیال واللغات الیونانیة واللاتینیة تشحذ الملكات جمیعا ً</a:t>
            </a:r>
            <a:r>
              <a:rPr lang="en-US" sz="2400" dirty="0">
                <a:latin typeface="Calibri"/>
                <a:ea typeface="Calibri"/>
                <a:cs typeface="Arial"/>
              </a:rPr>
              <a:t> . </a:t>
            </a:r>
            <a:r>
              <a:rPr lang="ar-SA" sz="2400" dirty="0">
                <a:latin typeface="Calibri"/>
                <a:ea typeface="Calibri"/>
                <a:cs typeface="Arial"/>
              </a:rPr>
              <a:t>وقد أثبتت دراسات علم النفس الحدیث بطلان ھذه النظریة . لان عقل الإنسان لا ینمو عن طریق الشحذ وإنما تلعب الوراثة دوراً فیها </a:t>
            </a:r>
            <a:endParaRPr lang="en-US" sz="2400" dirty="0">
              <a:effectLst/>
              <a:latin typeface="Calibri"/>
              <a:ea typeface="Calibri"/>
              <a:cs typeface="Arial"/>
            </a:endParaRPr>
          </a:p>
        </p:txBody>
      </p:sp>
    </p:spTree>
    <p:extLst>
      <p:ext uri="{BB962C8B-B14F-4D97-AF65-F5344CB8AC3E}">
        <p14:creationId xmlns:p14="http://schemas.microsoft.com/office/powerpoint/2010/main" val="868151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657</TotalTime>
  <Words>1304</Words>
  <Application>Microsoft Office PowerPoint</Application>
  <PresentationFormat>عرض على الشاشة (3:4)‏</PresentationFormat>
  <Paragraphs>57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  المادة :اسس التربية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المناهج ما بعد النصية –المنهج التفكيكي</dc:title>
  <dc:creator>Lenovo</dc:creator>
  <cp:lastModifiedBy>Windows User</cp:lastModifiedBy>
  <cp:revision>66</cp:revision>
  <dcterms:created xsi:type="dcterms:W3CDTF">2020-04-13T20:40:11Z</dcterms:created>
  <dcterms:modified xsi:type="dcterms:W3CDTF">2022-12-19T06:43:19Z</dcterms:modified>
</cp:coreProperties>
</file>